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</p:sldIdLst>
  <p:sldSz cx="9144000" cy="5143500" type="screen16x9"/>
  <p:notesSz cx="6858000" cy="9144000"/>
  <p:embeddedFontLst>
    <p:embeddedFont>
      <p:font typeface="Lato" panose="020F0502020204030203" pitchFamily="34" charset="0"/>
      <p:regular r:id="rId63"/>
      <p:bold r:id="rId64"/>
      <p:italic r:id="rId65"/>
      <p:boldItalic r:id="rId66"/>
    </p:embeddedFont>
    <p:embeddedFont>
      <p:font typeface="Raleway" pitchFamily="2" charset="77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ff1e5500f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ff1e5500f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06275b20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06275b20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06275b20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06275b20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ff1e5500f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ff1e5500f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ff1e5500f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ff1e5500f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11e8de30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11e8de30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11e8de30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11e8de30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071b346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071b346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06275b20e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06275b20e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06275b20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06275b20e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06275b20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06275b20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0511719c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0511719c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06275b20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06275b20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06275b20e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06275b20e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06275b20e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06275b20e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06275b20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06275b20e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06275b20e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e06275b20e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06275b20e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e06275b20e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e06275b20e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e06275b20e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ff1e5500f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ff1e5500f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0aacf174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e0aacf174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e0aacf17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e0aacf17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0511719c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0511719c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0aacf17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0aacf17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e0aacf174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e0aacf174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0aacf174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e0aacf174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0aacf174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0aacf174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0aacf174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0aacf174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0aacf174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e0aacf174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ff1e5500f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cff1e5500f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06275b20e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e06275b20e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ff1e5500f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cff1e5500f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09797e8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e09797e8d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0511719c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0511719c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06275b20e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e06275b20e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e06275b20e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e06275b20e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e06275b20e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e06275b20e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e06275b20e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e06275b20e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e06275b20e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e06275b20e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06275b20e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e06275b20e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06275b20e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e06275b20e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cff1e5500f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cff1e5500f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cff1e5500f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cff1e5500f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d071b3469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d071b3469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ff1e5500f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ff1e5500f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d071b3469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d071b3469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d071b346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d071b3469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071b3469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d071b3469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d071b3469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d071b3469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cff1e5500f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cff1e5500f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cff1e5500f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cff1e5500f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ff1e5500f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cff1e5500f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cff1e5500f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cff1e5500f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d071b3469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d071b3469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3DDE44E5-5722-2141-31CB-9056B43D2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d071b34697_0_119:notes">
            <a:extLst>
              <a:ext uri="{FF2B5EF4-FFF2-40B4-BE49-F238E27FC236}">
                <a16:creationId xmlns:a16="http://schemas.microsoft.com/office/drawing/2014/main" id="{851B38D7-B296-2D27-5492-727590CB3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d071b34697_0_119:notes">
            <a:extLst>
              <a:ext uri="{FF2B5EF4-FFF2-40B4-BE49-F238E27FC236}">
                <a16:creationId xmlns:a16="http://schemas.microsoft.com/office/drawing/2014/main" id="{4865ABA8-F3DA-0CDF-BD39-EA2EDA52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31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11e8de3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11e8de30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11e8de30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11e8de30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11e8de30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11e8de30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06275b20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06275b20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3117950" y="3859900"/>
            <a:ext cx="525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 have a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friend (+)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there exists a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R+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successor.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685350" y="3202225"/>
            <a:ext cx="10548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187825" y="2470000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8" name="Google Shape;98;p14"/>
          <p:cNvCxnSpPr>
            <a:endCxn id="97" idx="3"/>
          </p:cNvCxnSpPr>
          <p:nvPr/>
        </p:nvCxnSpPr>
        <p:spPr>
          <a:xfrm rot="10800000" flipH="1">
            <a:off x="2553196" y="3010555"/>
            <a:ext cx="750000" cy="2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450" y="3352000"/>
            <a:ext cx="769375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2726125" y="2722300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Provability Game (validity)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666850" y="2852675"/>
            <a:ext cx="15351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Playing over </a:t>
            </a:r>
            <a:r>
              <a:rPr lang="en" sz="1700" b="1">
                <a:solidFill>
                  <a:schemeClr val="accent3"/>
                </a:solidFill>
              </a:rPr>
              <a:t>all models</a:t>
            </a:r>
            <a:r>
              <a:rPr lang="en" sz="1700"/>
              <a:t> </a:t>
            </a:r>
            <a:endParaRPr sz="170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375" y="2521700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160" y="26319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5364047" y="3358025"/>
            <a:ext cx="222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false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3177738" y="3358025"/>
            <a:ext cx="204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Proponent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true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2334550" y="2222500"/>
            <a:ext cx="35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180000" y="435507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3" name="Google Shape;233;p23"/>
          <p:cNvGrpSpPr/>
          <p:nvPr/>
        </p:nvGrpSpPr>
        <p:grpSpPr>
          <a:xfrm>
            <a:off x="3885150" y="4270475"/>
            <a:ext cx="1183500" cy="590900"/>
            <a:chOff x="3885150" y="4244925"/>
            <a:chExt cx="1183500" cy="590900"/>
          </a:xfrm>
        </p:grpSpPr>
        <p:sp>
          <p:nvSpPr>
            <p:cNvPr id="234" name="Google Shape;234;p23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5" name="Google Shape;235;p23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36" name="Google Shape;236;p23"/>
          <p:cNvSpPr/>
          <p:nvPr/>
        </p:nvSpPr>
        <p:spPr>
          <a:xfrm>
            <a:off x="34493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 calculus</a:t>
            </a:r>
            <a:endParaRPr/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00" y="2942950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785" y="305319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/>
        </p:nvSpPr>
        <p:spPr>
          <a:xfrm>
            <a:off x="4123672" y="3779275"/>
            <a:ext cx="222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not provable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1937363" y="3779275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provable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2334550" y="2222500"/>
            <a:ext cx="35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964" y="1907413"/>
            <a:ext cx="5928074" cy="1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1180000" y="435507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2" name="Google Shape;252;p24"/>
          <p:cNvGrpSpPr/>
          <p:nvPr/>
        </p:nvGrpSpPr>
        <p:grpSpPr>
          <a:xfrm>
            <a:off x="3885150" y="4270475"/>
            <a:ext cx="1183500" cy="590900"/>
            <a:chOff x="3885150" y="4244925"/>
            <a:chExt cx="1183500" cy="590900"/>
          </a:xfrm>
        </p:grpSpPr>
        <p:sp>
          <p:nvSpPr>
            <p:cNvPr id="253" name="Google Shape;253;p24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4" name="Google Shape;254;p24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5" name="Google Shape;255;p24"/>
          <p:cNvSpPr/>
          <p:nvPr/>
        </p:nvSpPr>
        <p:spPr>
          <a:xfrm>
            <a:off x="34493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5278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57" name="Google Shape;257;p24"/>
          <p:cNvGrpSpPr/>
          <p:nvPr/>
        </p:nvGrpSpPr>
        <p:grpSpPr>
          <a:xfrm>
            <a:off x="5813975" y="4252075"/>
            <a:ext cx="1183500" cy="590900"/>
            <a:chOff x="3885150" y="4244925"/>
            <a:chExt cx="1183500" cy="590900"/>
          </a:xfrm>
        </p:grpSpPr>
        <p:sp>
          <p:nvSpPr>
            <p:cNvPr id="258" name="Google Shape;258;p24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Sequent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Calculus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Contributions</a:t>
            </a:r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body" idx="1"/>
          </p:nvPr>
        </p:nvSpPr>
        <p:spPr>
          <a:xfrm>
            <a:off x="807350" y="2136750"/>
            <a:ext cx="24006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Semantic Game	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body" idx="1"/>
          </p:nvPr>
        </p:nvSpPr>
        <p:spPr>
          <a:xfrm>
            <a:off x="6656575" y="3177475"/>
            <a:ext cx="14265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Automatic procedures</a:t>
            </a:r>
            <a:endParaRPr/>
          </a:p>
        </p:txBody>
      </p:sp>
      <p:pic>
        <p:nvPicPr>
          <p:cNvPr id="267" name="Google Shape;2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250" y="2343150"/>
            <a:ext cx="2276350" cy="201340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 txBox="1"/>
          <p:nvPr/>
        </p:nvSpPr>
        <p:spPr>
          <a:xfrm>
            <a:off x="2674550" y="1927400"/>
            <a:ext cx="2570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Intended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meaning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Dynamics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Satisfiability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 txBox="1">
            <a:spLocks noGrp="1"/>
          </p:cNvSpPr>
          <p:nvPr>
            <p:ph type="body" idx="1"/>
          </p:nvPr>
        </p:nvSpPr>
        <p:spPr>
          <a:xfrm>
            <a:off x="807350" y="3355950"/>
            <a:ext cx="24006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Provability Game	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2714075" y="3071775"/>
            <a:ext cx="3948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Disjunctive states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Conditions for finiteness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 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5"/>
          <p:cNvSpPr txBox="1">
            <a:spLocks noGrp="1"/>
          </p:cNvSpPr>
          <p:nvPr>
            <p:ph type="body" idx="1"/>
          </p:nvPr>
        </p:nvSpPr>
        <p:spPr>
          <a:xfrm>
            <a:off x="731150" y="4422750"/>
            <a:ext cx="24006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907">
                <a:solidFill>
                  <a:schemeClr val="accent3"/>
                </a:solidFill>
              </a:rPr>
              <a:t>Sequent Calculus</a:t>
            </a:r>
            <a:endParaRPr sz="1907">
              <a:solidFill>
                <a:schemeClr val="accent3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4147025" y="4288575"/>
            <a:ext cx="39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2701625" y="4179700"/>
            <a:ext cx="3948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Cut-free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Axioms as rules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Modular (different axioms)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6552975" y="1752375"/>
            <a:ext cx="260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Towards automation: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996" y="4454025"/>
            <a:ext cx="1348575" cy="3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for PNL</a:t>
            </a:r>
            <a:endParaRPr/>
          </a:p>
        </p:txBody>
      </p:sp>
      <p:grpSp>
        <p:nvGrpSpPr>
          <p:cNvPr id="281" name="Google Shape;281;p26"/>
          <p:cNvGrpSpPr/>
          <p:nvPr/>
        </p:nvGrpSpPr>
        <p:grpSpPr>
          <a:xfrm>
            <a:off x="834200" y="2038350"/>
            <a:ext cx="7446625" cy="1939974"/>
            <a:chOff x="834200" y="2038350"/>
            <a:chExt cx="7446625" cy="1939974"/>
          </a:xfrm>
        </p:grpSpPr>
        <p:pic>
          <p:nvPicPr>
            <p:cNvPr id="282" name="Google Shape;28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26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for PNL</a:t>
            </a: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834200" y="2038350"/>
            <a:ext cx="7446625" cy="1939974"/>
            <a:chOff x="834200" y="2038350"/>
            <a:chExt cx="7446625" cy="1939974"/>
          </a:xfrm>
        </p:grpSpPr>
        <p:pic>
          <p:nvPicPr>
            <p:cNvPr id="290" name="Google Shape;2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7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92" name="Google Shape;292;p27"/>
          <p:cNvSpPr txBox="1"/>
          <p:nvPr/>
        </p:nvSpPr>
        <p:spPr>
          <a:xfrm>
            <a:off x="834200" y="2458325"/>
            <a:ext cx="427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Players claim the truth of a formula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for PNL</a:t>
            </a:r>
            <a:endParaRPr/>
          </a:p>
        </p:txBody>
      </p:sp>
      <p:grpSp>
        <p:nvGrpSpPr>
          <p:cNvPr id="298" name="Google Shape;298;p28"/>
          <p:cNvGrpSpPr/>
          <p:nvPr/>
        </p:nvGrpSpPr>
        <p:grpSpPr>
          <a:xfrm>
            <a:off x="834200" y="2038350"/>
            <a:ext cx="7446625" cy="1939974"/>
            <a:chOff x="834200" y="2038350"/>
            <a:chExt cx="7446625" cy="1939974"/>
          </a:xfrm>
        </p:grpSpPr>
        <p:pic>
          <p:nvPicPr>
            <p:cNvPr id="299" name="Google Shape;29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91775" y="2397974"/>
              <a:ext cx="2089050" cy="158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28"/>
            <p:cNvSpPr txBox="1"/>
            <p:nvPr/>
          </p:nvSpPr>
          <p:spPr>
            <a:xfrm>
              <a:off x="834200" y="2038350"/>
              <a:ext cx="443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Satisfiability</a:t>
              </a: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: Played over a PNL model</a:t>
              </a:r>
              <a:r>
                <a:rPr lang="en" sz="1700" b="1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01" name="Google Shape;3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85" y="3870798"/>
            <a:ext cx="630875" cy="6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225" y="3736950"/>
            <a:ext cx="1016025" cy="10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2102450" y="4635525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P: Proponent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3908884" y="4635525"/>
            <a:ext cx="222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O: 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834200" y="3346950"/>
            <a:ext cx="4694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 and strategies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834200" y="2458325"/>
            <a:ext cx="427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Players claim the truth of a formula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7" name="Google Shape;307;p28"/>
          <p:cNvGrpSpPr/>
          <p:nvPr/>
        </p:nvGrpSpPr>
        <p:grpSpPr>
          <a:xfrm>
            <a:off x="836250" y="2900550"/>
            <a:ext cx="4524000" cy="446400"/>
            <a:chOff x="836250" y="2900550"/>
            <a:chExt cx="4524000" cy="446400"/>
          </a:xfrm>
        </p:grpSpPr>
        <p:pic>
          <p:nvPicPr>
            <p:cNvPr id="308" name="Google Shape;308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38222" y="2953250"/>
              <a:ext cx="949928" cy="34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83100" y="2952273"/>
              <a:ext cx="949925" cy="341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8"/>
            <p:cNvSpPr txBox="1"/>
            <p:nvPr/>
          </p:nvSpPr>
          <p:spPr>
            <a:xfrm>
              <a:off x="836250" y="2900550"/>
              <a:ext cx="4524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6550" algn="l" rtl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Lato"/>
                <a:buChar char="●"/>
              </a:pPr>
              <a:r>
                <a:rPr lang="en" sz="17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Game states: </a:t>
              </a:r>
              <a:endPara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Conjunction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24" y="2037138"/>
            <a:ext cx="1479274" cy="3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Conjunction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6" name="Google Shape;326;p30"/>
          <p:cNvCxnSpPr/>
          <p:nvPr/>
        </p:nvCxnSpPr>
        <p:spPr>
          <a:xfrm flipH="1">
            <a:off x="2432100" y="3249750"/>
            <a:ext cx="1139400" cy="6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30"/>
          <p:cNvCxnSpPr/>
          <p:nvPr/>
        </p:nvCxnSpPr>
        <p:spPr>
          <a:xfrm>
            <a:off x="4295600" y="3259050"/>
            <a:ext cx="1120500" cy="6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8" name="Google Shape;3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24" y="2037138"/>
            <a:ext cx="1479274" cy="3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947" y="4080182"/>
            <a:ext cx="827078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4677" y="4080174"/>
            <a:ext cx="894472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0"/>
          <p:cNvSpPr txBox="1"/>
          <p:nvPr/>
        </p:nvSpPr>
        <p:spPr>
          <a:xfrm>
            <a:off x="3575700" y="2775300"/>
            <a:ext cx="73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sz="17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37" name="Google Shape;337;p31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082650"/>
            <a:ext cx="1355102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45" name="Google Shape;345;p32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6" name="Google Shape;346;p32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7" name="Google Shape;3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082650"/>
            <a:ext cx="1355102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188" y="4130100"/>
            <a:ext cx="939725" cy="3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 txBox="1"/>
          <p:nvPr/>
        </p:nvSpPr>
        <p:spPr>
          <a:xfrm>
            <a:off x="3631325" y="2851500"/>
            <a:ext cx="59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4410700" y="2139775"/>
            <a:ext cx="2388000" cy="1943325"/>
            <a:chOff x="1896100" y="2977975"/>
            <a:chExt cx="2388000" cy="1943325"/>
          </a:xfrm>
        </p:grpSpPr>
        <p:sp>
          <p:nvSpPr>
            <p:cNvPr id="107" name="Google Shape;107;p15"/>
            <p:cNvSpPr/>
            <p:nvPr/>
          </p:nvSpPr>
          <p:spPr>
            <a:xfrm>
              <a:off x="1993825" y="4091200"/>
              <a:ext cx="1054800" cy="830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496300" y="3358975"/>
              <a:ext cx="787800" cy="63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09" name="Google Shape;109;p15"/>
            <p:cNvCxnSpPr>
              <a:endCxn id="108" idx="3"/>
            </p:cNvCxnSpPr>
            <p:nvPr/>
          </p:nvCxnSpPr>
          <p:spPr>
            <a:xfrm rot="10800000" flipH="1">
              <a:off x="2861671" y="3899530"/>
              <a:ext cx="750000" cy="27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0" name="Google Shape;11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87875" y="4316100"/>
              <a:ext cx="676225" cy="44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5"/>
            <p:cNvSpPr txBox="1"/>
            <p:nvPr/>
          </p:nvSpPr>
          <p:spPr>
            <a:xfrm>
              <a:off x="3034600" y="3611275"/>
              <a:ext cx="35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-</a:t>
              </a:r>
              <a:endParaRPr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896100" y="2977975"/>
              <a:ext cx="787800" cy="6333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13" name="Google Shape;113;p15"/>
            <p:cNvCxnSpPr>
              <a:stCxn id="107" idx="0"/>
              <a:endCxn id="112" idx="4"/>
            </p:cNvCxnSpPr>
            <p:nvPr/>
          </p:nvCxnSpPr>
          <p:spPr>
            <a:xfrm rot="10800000">
              <a:off x="2289925" y="3611200"/>
              <a:ext cx="231300" cy="48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" name="Google Shape;114;p15"/>
            <p:cNvSpPr txBox="1"/>
            <p:nvPr/>
          </p:nvSpPr>
          <p:spPr>
            <a:xfrm>
              <a:off x="2425000" y="3535075"/>
              <a:ext cx="3558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-</a:t>
              </a:r>
              <a:endParaRPr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5" name="Google Shape;115;p15"/>
          <p:cNvSpPr txBox="1"/>
          <p:nvPr/>
        </p:nvSpPr>
        <p:spPr>
          <a:xfrm>
            <a:off x="686800" y="4083100"/>
            <a:ext cx="4432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don’t have friends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duality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Conjunction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p33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023" y="2082650"/>
            <a:ext cx="1355102" cy="3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361" y="4130100"/>
            <a:ext cx="949376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/>
        </p:nvSpPr>
        <p:spPr>
          <a:xfrm>
            <a:off x="3631325" y="2851500"/>
            <a:ext cx="594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082650"/>
            <a:ext cx="1315228" cy="3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082650"/>
            <a:ext cx="1315228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 txBox="1"/>
          <p:nvPr/>
        </p:nvSpPr>
        <p:spPr>
          <a:xfrm>
            <a:off x="894925" y="2825750"/>
            <a:ext cx="3235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No a-successor,  then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 win </a:t>
            </a:r>
            <a:endParaRPr sz="1700" i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635" y="1853848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147" y="2082650"/>
            <a:ext cx="1315228" cy="35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6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8" name="Google Shape;3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222" y="4232525"/>
            <a:ext cx="869653" cy="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 txBox="1"/>
          <p:nvPr/>
        </p:nvSpPr>
        <p:spPr>
          <a:xfrm>
            <a:off x="3701475" y="2851500"/>
            <a:ext cx="52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 sz="17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395" name="Google Shape;395;p37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026285"/>
            <a:ext cx="1349900" cy="37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7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026285"/>
            <a:ext cx="1349900" cy="37714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8"/>
          <p:cNvSpPr txBox="1"/>
          <p:nvPr/>
        </p:nvSpPr>
        <p:spPr>
          <a:xfrm>
            <a:off x="894925" y="2825750"/>
            <a:ext cx="340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No a-successor, then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win! </a:t>
            </a:r>
            <a:endParaRPr sz="1700" i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</a:t>
            </a:r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3745975" y="1991650"/>
            <a:ext cx="2045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Diamond 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>
            <a:off x="3903400" y="3483175"/>
            <a:ext cx="9300" cy="5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950" y="179247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125" y="2026285"/>
            <a:ext cx="1349900" cy="37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4479" y="4143075"/>
            <a:ext cx="975772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9"/>
          <p:cNvSpPr txBox="1"/>
          <p:nvPr/>
        </p:nvSpPr>
        <p:spPr>
          <a:xfrm>
            <a:off x="3575700" y="2927700"/>
            <a:ext cx="73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 sz="17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example: Balance (</a:t>
            </a:r>
            <a:r>
              <a:rPr lang="en">
                <a:solidFill>
                  <a:schemeClr val="accent3"/>
                </a:solidFill>
              </a:rPr>
              <a:t>stable configurations</a:t>
            </a:r>
            <a:r>
              <a:rPr lang="en"/>
              <a:t>)</a:t>
            </a:r>
            <a:endParaRPr/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50" y="2006250"/>
            <a:ext cx="3238054" cy="2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350" y="2181250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013" y="3283525"/>
            <a:ext cx="3756225" cy="8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example: Balance (</a:t>
            </a:r>
            <a:r>
              <a:rPr lang="en">
                <a:solidFill>
                  <a:schemeClr val="accent3"/>
                </a:solidFill>
              </a:rPr>
              <a:t>stable configurations</a:t>
            </a:r>
            <a:r>
              <a:rPr lang="en"/>
              <a:t>)</a:t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50" y="2006250"/>
            <a:ext cx="3238054" cy="2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75" y="2094626"/>
            <a:ext cx="3620499" cy="20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1"/>
          <p:cNvSpPr txBox="1"/>
          <p:nvPr/>
        </p:nvSpPr>
        <p:spPr>
          <a:xfrm>
            <a:off x="6213750" y="4060425"/>
            <a:ext cx="1797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scitechdaily.com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4786300" y="3375875"/>
            <a:ext cx="3477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I’m 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Bob. 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1529125" y="35391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3031600" y="280692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" name="Google Shape;124;p16"/>
          <p:cNvCxnSpPr>
            <a:stCxn id="122" idx="7"/>
            <a:endCxn id="123" idx="3"/>
          </p:cNvCxnSpPr>
          <p:nvPr/>
        </p:nvCxnSpPr>
        <p:spPr>
          <a:xfrm rot="10800000" flipH="1">
            <a:off x="2645573" y="3347515"/>
            <a:ext cx="501300" cy="3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6"/>
          <p:cNvSpPr txBox="1"/>
          <p:nvPr/>
        </p:nvSpPr>
        <p:spPr>
          <a:xfrm>
            <a:off x="2569900" y="305922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586025" y="329667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898000" y="250212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6"/>
          <p:cNvCxnSpPr>
            <a:endCxn id="127" idx="5"/>
          </p:cNvCxnSpPr>
          <p:nvPr/>
        </p:nvCxnSpPr>
        <p:spPr>
          <a:xfrm rot="10800000">
            <a:off x="1570429" y="3042680"/>
            <a:ext cx="160800" cy="6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6"/>
          <p:cNvSpPr txBox="1"/>
          <p:nvPr/>
        </p:nvSpPr>
        <p:spPr>
          <a:xfrm>
            <a:off x="1731700" y="298302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00" y="3981575"/>
            <a:ext cx="696662" cy="2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614225" y="299187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Bob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3733800"/>
            <a:ext cx="787800" cy="26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47" name="Google Shape;4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3"/>
          <p:cNvSpPr/>
          <p:nvPr/>
        </p:nvSpPr>
        <p:spPr>
          <a:xfrm>
            <a:off x="54825" y="2392250"/>
            <a:ext cx="5001900" cy="39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1" name="Google Shape;451;p43"/>
          <p:cNvCxnSpPr/>
          <p:nvPr/>
        </p:nvCxnSpPr>
        <p:spPr>
          <a:xfrm flipH="1">
            <a:off x="7975450" y="4061100"/>
            <a:ext cx="507300" cy="397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43"/>
          <p:cNvCxnSpPr/>
          <p:nvPr/>
        </p:nvCxnSpPr>
        <p:spPr>
          <a:xfrm>
            <a:off x="507250" y="1302375"/>
            <a:ext cx="5100" cy="48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3" name="Google Shape;453;p43"/>
          <p:cNvSpPr/>
          <p:nvPr/>
        </p:nvSpPr>
        <p:spPr>
          <a:xfrm>
            <a:off x="131825" y="2995450"/>
            <a:ext cx="5001900" cy="217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4" name="Google Shape;454;p43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60" name="Google Shape;4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/>
          <p:nvPr/>
        </p:nvSpPr>
        <p:spPr>
          <a:xfrm>
            <a:off x="54825" y="1912425"/>
            <a:ext cx="50019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4" name="Google Shape;464;p44"/>
          <p:cNvCxnSpPr/>
          <p:nvPr/>
        </p:nvCxnSpPr>
        <p:spPr>
          <a:xfrm rot="10800000" flipH="1">
            <a:off x="6854575" y="4852950"/>
            <a:ext cx="281100" cy="240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131825" y="3249075"/>
            <a:ext cx="5001900" cy="192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7" name="Google Shape;467;p44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/>
          <p:cNvSpPr/>
          <p:nvPr/>
        </p:nvSpPr>
        <p:spPr>
          <a:xfrm>
            <a:off x="54825" y="1912425"/>
            <a:ext cx="5001900" cy="108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7" name="Google Shape;477;p45"/>
          <p:cNvCxnSpPr/>
          <p:nvPr/>
        </p:nvCxnSpPr>
        <p:spPr>
          <a:xfrm rot="10800000" flipH="1">
            <a:off x="6868275" y="4813125"/>
            <a:ext cx="257400" cy="270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45"/>
          <p:cNvCxnSpPr/>
          <p:nvPr/>
        </p:nvCxnSpPr>
        <p:spPr>
          <a:xfrm>
            <a:off x="2234600" y="2707575"/>
            <a:ext cx="5100" cy="48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45"/>
          <p:cNvSpPr/>
          <p:nvPr/>
        </p:nvSpPr>
        <p:spPr>
          <a:xfrm>
            <a:off x="131825" y="3454700"/>
            <a:ext cx="5001900" cy="172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1" name="Google Shape;481;p45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/>
          <p:nvPr/>
        </p:nvSpPr>
        <p:spPr>
          <a:xfrm>
            <a:off x="54825" y="1912425"/>
            <a:ext cx="5001900" cy="128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5839300" y="487287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46"/>
          <p:cNvSpPr/>
          <p:nvPr/>
        </p:nvSpPr>
        <p:spPr>
          <a:xfrm>
            <a:off x="131825" y="368455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4" name="Google Shape;494;p46"/>
          <p:cNvCxnSpPr/>
          <p:nvPr/>
        </p:nvCxnSpPr>
        <p:spPr>
          <a:xfrm>
            <a:off x="5677975" y="3878100"/>
            <a:ext cx="293100" cy="4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46"/>
          <p:cNvSpPr/>
          <p:nvPr/>
        </p:nvSpPr>
        <p:spPr>
          <a:xfrm>
            <a:off x="284225" y="4712350"/>
            <a:ext cx="5001900" cy="40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/>
          <p:nvPr/>
        </p:nvSpPr>
        <p:spPr>
          <a:xfrm>
            <a:off x="54825" y="1912425"/>
            <a:ext cx="5001900" cy="17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5" name="Google Shape;505;p47"/>
          <p:cNvCxnSpPr/>
          <p:nvPr/>
        </p:nvCxnSpPr>
        <p:spPr>
          <a:xfrm rot="10800000" flipH="1">
            <a:off x="6144100" y="487287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47"/>
          <p:cNvSpPr/>
          <p:nvPr/>
        </p:nvSpPr>
        <p:spPr>
          <a:xfrm>
            <a:off x="131825" y="368455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47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8" name="Google Shape;508;p47"/>
          <p:cNvCxnSpPr/>
          <p:nvPr/>
        </p:nvCxnSpPr>
        <p:spPr>
          <a:xfrm flipH="1">
            <a:off x="7982650" y="3493475"/>
            <a:ext cx="335700" cy="216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47"/>
          <p:cNvSpPr/>
          <p:nvPr/>
        </p:nvSpPr>
        <p:spPr>
          <a:xfrm>
            <a:off x="284225" y="4949000"/>
            <a:ext cx="5001900" cy="16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Dynamics: playing the game</a:t>
            </a:r>
            <a:endParaRPr/>
          </a:p>
        </p:txBody>
      </p:sp>
      <p:pic>
        <p:nvPicPr>
          <p:cNvPr id="515" name="Google Shape;5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1" y="1853850"/>
            <a:ext cx="7846265" cy="33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50" y="4132575"/>
            <a:ext cx="3981150" cy="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525" y="2602174"/>
            <a:ext cx="2089050" cy="15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/>
          <p:nvPr/>
        </p:nvSpPr>
        <p:spPr>
          <a:xfrm>
            <a:off x="54825" y="1912425"/>
            <a:ext cx="5001900" cy="1772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9" name="Google Shape;519;p48"/>
          <p:cNvCxnSpPr/>
          <p:nvPr/>
        </p:nvCxnSpPr>
        <p:spPr>
          <a:xfrm rot="10800000" flipH="1">
            <a:off x="6296500" y="4872875"/>
            <a:ext cx="168000" cy="275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" name="Google Shape;520;p48"/>
          <p:cNvSpPr/>
          <p:nvPr/>
        </p:nvSpPr>
        <p:spPr>
          <a:xfrm>
            <a:off x="131825" y="3684550"/>
            <a:ext cx="5001900" cy="8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8"/>
          <p:cNvSpPr/>
          <p:nvPr/>
        </p:nvSpPr>
        <p:spPr>
          <a:xfrm>
            <a:off x="5056750" y="1694550"/>
            <a:ext cx="2990400" cy="87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2" name="Google Shape;522;p48"/>
          <p:cNvCxnSpPr/>
          <p:nvPr/>
        </p:nvCxnSpPr>
        <p:spPr>
          <a:xfrm flipH="1">
            <a:off x="7723600" y="3091400"/>
            <a:ext cx="1500" cy="3342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3" name="Google Shape;523;p48"/>
          <p:cNvSpPr/>
          <p:nvPr/>
        </p:nvSpPr>
        <p:spPr>
          <a:xfrm>
            <a:off x="284225" y="4503550"/>
            <a:ext cx="4527600" cy="22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2193475" y="3012200"/>
            <a:ext cx="175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 win!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G</a:t>
            </a:r>
            <a:r>
              <a:rPr lang="en" baseline="-25000"/>
              <a:t>𝕄</a:t>
            </a:r>
            <a:endParaRPr/>
          </a:p>
        </p:txBody>
      </p:sp>
      <p:sp>
        <p:nvSpPr>
          <p:cNvPr id="530" name="Google Shape;530;p49"/>
          <p:cNvSpPr txBox="1"/>
          <p:nvPr/>
        </p:nvSpPr>
        <p:spPr>
          <a:xfrm>
            <a:off x="831100" y="1951675"/>
            <a:ext cx="1335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1.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541;p50">
            <a:extLst>
              <a:ext uri="{FF2B5EF4-FFF2-40B4-BE49-F238E27FC236}">
                <a16:creationId xmlns:a16="http://schemas.microsoft.com/office/drawing/2014/main" id="{3C9C0467-64D3-FA95-83F2-358226B7A894}"/>
              </a:ext>
            </a:extLst>
          </p:cNvPr>
          <p:cNvSpPr txBox="1"/>
          <p:nvPr/>
        </p:nvSpPr>
        <p:spPr>
          <a:xfrm>
            <a:off x="915174" y="2571750"/>
            <a:ext cx="4192125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542;p50">
            <a:extLst>
              <a:ext uri="{FF2B5EF4-FFF2-40B4-BE49-F238E27FC236}">
                <a16:creationId xmlns:a16="http://schemas.microsoft.com/office/drawing/2014/main" id="{E6135F7C-1789-9B26-D8D1-D051428D9A2C}"/>
              </a:ext>
            </a:extLst>
          </p:cNvPr>
          <p:cNvSpPr txBox="1"/>
          <p:nvPr/>
        </p:nvSpPr>
        <p:spPr>
          <a:xfrm>
            <a:off x="5537012" y="2571750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Google Shape;543;p50">
            <a:extLst>
              <a:ext uri="{FF2B5EF4-FFF2-40B4-BE49-F238E27FC236}">
                <a16:creationId xmlns:a16="http://schemas.microsoft.com/office/drawing/2014/main" id="{08AF9B5F-929C-FE06-A675-55BC503D4D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74" y="2652024"/>
            <a:ext cx="794050" cy="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44;p50">
            <a:extLst>
              <a:ext uri="{FF2B5EF4-FFF2-40B4-BE49-F238E27FC236}">
                <a16:creationId xmlns:a16="http://schemas.microsoft.com/office/drawing/2014/main" id="{CE9567DC-511F-F91D-920E-B6ED0DD304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892" y="2652025"/>
            <a:ext cx="873507" cy="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G</a:t>
            </a:r>
            <a:r>
              <a:rPr lang="en" baseline="-25000"/>
              <a:t>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0"/>
          <p:cNvSpPr txBox="1"/>
          <p:nvPr/>
        </p:nvSpPr>
        <p:spPr>
          <a:xfrm>
            <a:off x="831100" y="1951675"/>
            <a:ext cx="1335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1.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50"/>
          <p:cNvSpPr txBox="1"/>
          <p:nvPr/>
        </p:nvSpPr>
        <p:spPr>
          <a:xfrm>
            <a:off x="915174" y="2571750"/>
            <a:ext cx="4192125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AutoNum type="arabicPeriod"/>
            </a:pP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50"/>
          <p:cNvSpPr txBox="1"/>
          <p:nvPr/>
        </p:nvSpPr>
        <p:spPr>
          <a:xfrm>
            <a:off x="5537012" y="2571750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" name="Google Shape;5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74" y="2652024"/>
            <a:ext cx="794050" cy="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892" y="2652025"/>
            <a:ext cx="873507" cy="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 txBox="1"/>
          <p:nvPr/>
        </p:nvSpPr>
        <p:spPr>
          <a:xfrm>
            <a:off x="999225" y="3261275"/>
            <a:ext cx="4505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2.   </a:t>
            </a:r>
            <a:r>
              <a:rPr lang="en" sz="17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have a winning strategy in 𝕄 for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930" y="3341549"/>
            <a:ext cx="794050" cy="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781155" y="3261275"/>
            <a:ext cx="39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8" name="Google Shape;5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355" y="3341549"/>
            <a:ext cx="873499" cy="32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54" name="Google Shape;554;p51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5" name="Google Shape;5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61" name="Google Shape;561;p52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52"/>
          <p:cNvSpPr txBox="1"/>
          <p:nvPr/>
        </p:nvSpPr>
        <p:spPr>
          <a:xfrm>
            <a:off x="577050" y="2485750"/>
            <a:ext cx="377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3" name="Google Shape;5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and disagreement relations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00" y="2159441"/>
            <a:ext cx="1655999" cy="3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3658475" y="2529125"/>
            <a:ext cx="524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Everybody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friend of Alice (</a:t>
            </a:r>
            <a:r>
              <a:rPr lang="en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global modality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767125" y="40725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269600" y="3340325"/>
            <a:ext cx="787800" cy="633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" name="Google Shape;142;p17"/>
          <p:cNvCxnSpPr>
            <a:endCxn id="141" idx="3"/>
          </p:cNvCxnSpPr>
          <p:nvPr/>
        </p:nvCxnSpPr>
        <p:spPr>
          <a:xfrm rot="10800000" flipH="1">
            <a:off x="1880071" y="3880880"/>
            <a:ext cx="504900" cy="29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17"/>
          <p:cNvSpPr txBox="1"/>
          <p:nvPr/>
        </p:nvSpPr>
        <p:spPr>
          <a:xfrm>
            <a:off x="1807900" y="3592625"/>
            <a:ext cx="35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097" y="4291997"/>
            <a:ext cx="1093825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2824025" y="3830075"/>
            <a:ext cx="561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6" name="Google Shape;146;p17"/>
          <p:cNvCxnSpPr>
            <a:stCxn id="141" idx="7"/>
            <a:endCxn id="141" idx="0"/>
          </p:cNvCxnSpPr>
          <p:nvPr/>
        </p:nvCxnSpPr>
        <p:spPr>
          <a:xfrm rot="5400000" flipH="1">
            <a:off x="2756479" y="3247520"/>
            <a:ext cx="92700" cy="278400"/>
          </a:xfrm>
          <a:prstGeom prst="bentConnector3">
            <a:avLst>
              <a:gd name="adj1" fmla="val 3569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7" name="Google Shape;147;p17"/>
          <p:cNvSpPr txBox="1"/>
          <p:nvPr/>
        </p:nvSpPr>
        <p:spPr>
          <a:xfrm>
            <a:off x="2980900" y="290860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386125" y="28533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97" y="3072797"/>
            <a:ext cx="1093825" cy="3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3510325" y="3310550"/>
            <a:ext cx="1308000" cy="830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297" y="3529997"/>
            <a:ext cx="1093825" cy="34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7"/>
          <p:cNvCxnSpPr>
            <a:stCxn id="148" idx="6"/>
            <a:endCxn id="141" idx="1"/>
          </p:cNvCxnSpPr>
          <p:nvPr/>
        </p:nvCxnSpPr>
        <p:spPr>
          <a:xfrm>
            <a:off x="1694125" y="3268400"/>
            <a:ext cx="690900" cy="1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7"/>
          <p:cNvCxnSpPr>
            <a:stCxn id="150" idx="2"/>
            <a:endCxn id="141" idx="6"/>
          </p:cNvCxnSpPr>
          <p:nvPr/>
        </p:nvCxnSpPr>
        <p:spPr>
          <a:xfrm rot="10800000">
            <a:off x="3057325" y="3656900"/>
            <a:ext cx="453000" cy="6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7"/>
          <p:cNvSpPr txBox="1"/>
          <p:nvPr/>
        </p:nvSpPr>
        <p:spPr>
          <a:xfrm>
            <a:off x="3133300" y="328960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914100" y="2984800"/>
            <a:ext cx="300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69" name="Google Shape;569;p53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53"/>
          <p:cNvSpPr txBox="1"/>
          <p:nvPr/>
        </p:nvSpPr>
        <p:spPr>
          <a:xfrm>
            <a:off x="577050" y="2485750"/>
            <a:ext cx="3776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1" name="Google Shape;5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2430500"/>
            <a:ext cx="3230516" cy="37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3"/>
          <p:cNvCxnSpPr/>
          <p:nvPr/>
        </p:nvCxnSpPr>
        <p:spPr>
          <a:xfrm flipH="1">
            <a:off x="6934195" y="207282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79" name="Google Shape;579;p54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54"/>
          <p:cNvSpPr txBox="1"/>
          <p:nvPr/>
        </p:nvSpPr>
        <p:spPr>
          <a:xfrm>
            <a:off x="577050" y="2485750"/>
            <a:ext cx="3776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54"/>
          <p:cNvSpPr txBox="1"/>
          <p:nvPr/>
        </p:nvSpPr>
        <p:spPr>
          <a:xfrm>
            <a:off x="6822900" y="300940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54"/>
          <p:cNvCxnSpPr/>
          <p:nvPr/>
        </p:nvCxnSpPr>
        <p:spPr>
          <a:xfrm flipH="1">
            <a:off x="6948900" y="291623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83" name="Google Shape;5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2430500"/>
            <a:ext cx="3230516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/>
          <p:nvPr/>
        </p:nvSpPr>
        <p:spPr>
          <a:xfrm>
            <a:off x="5101700" y="32045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406" y="3326597"/>
            <a:ext cx="1134418" cy="3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8" y="332577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4"/>
          <p:cNvSpPr txBox="1"/>
          <p:nvPr/>
        </p:nvSpPr>
        <p:spPr>
          <a:xfrm>
            <a:off x="8559475" y="32279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9" name="Google Shape;589;p54"/>
          <p:cNvCxnSpPr/>
          <p:nvPr/>
        </p:nvCxnSpPr>
        <p:spPr>
          <a:xfrm flipH="1">
            <a:off x="6934195" y="207282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validity?</a:t>
            </a:r>
            <a:endParaRPr/>
          </a:p>
        </p:txBody>
      </p:sp>
      <p:sp>
        <p:nvSpPr>
          <p:cNvPr id="595" name="Google Shape;595;p55"/>
          <p:cNvSpPr txBox="1"/>
          <p:nvPr/>
        </p:nvSpPr>
        <p:spPr>
          <a:xfrm>
            <a:off x="550225" y="1819675"/>
            <a:ext cx="5391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a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uniform strategy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for winning the game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55"/>
          <p:cNvSpPr txBox="1"/>
          <p:nvPr/>
        </p:nvSpPr>
        <p:spPr>
          <a:xfrm>
            <a:off x="577050" y="2485750"/>
            <a:ext cx="37767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Validity/disjunctive game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Multiset of game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duplicate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states.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model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is relevant “only”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in elementary states.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55"/>
          <p:cNvSpPr txBox="1"/>
          <p:nvPr/>
        </p:nvSpPr>
        <p:spPr>
          <a:xfrm>
            <a:off x="6822900" y="300940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8" name="Google Shape;598;p55"/>
          <p:cNvCxnSpPr/>
          <p:nvPr/>
        </p:nvCxnSpPr>
        <p:spPr>
          <a:xfrm flipH="1">
            <a:off x="6948900" y="291623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5"/>
          <p:cNvCxnSpPr/>
          <p:nvPr/>
        </p:nvCxnSpPr>
        <p:spPr>
          <a:xfrm flipH="1">
            <a:off x="6948900" y="3602038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0" name="Google Shape;6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40" y="1699174"/>
            <a:ext cx="1525111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59" y="2430500"/>
            <a:ext cx="3230516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5"/>
          <p:cNvSpPr txBox="1"/>
          <p:nvPr/>
        </p:nvSpPr>
        <p:spPr>
          <a:xfrm>
            <a:off x="5101700" y="32045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3" name="Google Shape;6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406" y="3326597"/>
            <a:ext cx="1134418" cy="3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8" y="332577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5"/>
          <p:cNvSpPr txBox="1"/>
          <p:nvPr/>
        </p:nvSpPr>
        <p:spPr>
          <a:xfrm>
            <a:off x="8559475" y="32279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6" name="Google Shape;606;p55"/>
          <p:cNvCxnSpPr/>
          <p:nvPr/>
        </p:nvCxnSpPr>
        <p:spPr>
          <a:xfrm flipH="1">
            <a:off x="6934195" y="2072824"/>
            <a:ext cx="87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7" name="Google Shape;60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7424" y="4392575"/>
            <a:ext cx="1136728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5"/>
          <p:cNvSpPr txBox="1"/>
          <p:nvPr/>
        </p:nvSpPr>
        <p:spPr>
          <a:xfrm>
            <a:off x="6822900" y="4076200"/>
            <a:ext cx="53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9" name="Google Shape;60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8928" y="4392575"/>
            <a:ext cx="848497" cy="3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5"/>
          <p:cNvSpPr txBox="1"/>
          <p:nvPr/>
        </p:nvSpPr>
        <p:spPr>
          <a:xfrm>
            <a:off x="5177900" y="42713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55"/>
          <p:cNvSpPr txBox="1"/>
          <p:nvPr/>
        </p:nvSpPr>
        <p:spPr>
          <a:xfrm>
            <a:off x="8635675" y="4294700"/>
            <a:ext cx="31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17" name="Google Shape;617;p5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23" name="Google Shape;623;p5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29" name="Google Shape;629;p5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over all PNL-models 𝕄 </a:t>
            </a:r>
            <a:endParaRPr sz="17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Disjunctive games</a:t>
            </a:r>
            <a:endParaRPr/>
          </a:p>
        </p:txBody>
      </p:sp>
      <p:sp>
        <p:nvSpPr>
          <p:cNvPr id="635" name="Google Shape;635;p5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Disjunctive game </a:t>
            </a:r>
            <a:r>
              <a:rPr lang="en" sz="1700" b="1"/>
              <a:t>DG</a:t>
            </a:r>
            <a:r>
              <a:rPr lang="en" sz="1700"/>
              <a:t>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can be thought of as 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 and You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playing all semantic games G(</a:t>
            </a:r>
            <a:r>
              <a:rPr lang="en" sz="1700" i="1"/>
              <a:t>P</a:t>
            </a:r>
            <a:r>
              <a:rPr lang="en" sz="1700"/>
              <a:t>, </a:t>
            </a:r>
            <a:r>
              <a:rPr lang="en" sz="1700" i="1"/>
              <a:t>i</a:t>
            </a:r>
            <a:r>
              <a:rPr lang="en" sz="1700"/>
              <a:t> : 𝜙)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over all PNL-models 𝕄 </a:t>
            </a:r>
            <a:endParaRPr sz="1700"/>
          </a:p>
        </p:txBody>
      </p:sp>
      <p:sp>
        <p:nvSpPr>
          <p:cNvPr id="636" name="Google Shape;636;p59"/>
          <p:cNvSpPr txBox="1"/>
          <p:nvPr/>
        </p:nvSpPr>
        <p:spPr>
          <a:xfrm>
            <a:off x="858200" y="3926750"/>
            <a:ext cx="6477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Winning condition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I win (and you lose) if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every PNL model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there is an elementary game state where I win the semantics game. 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Adequacy</a:t>
            </a:r>
            <a:endParaRPr/>
          </a:p>
        </p:txBody>
      </p:sp>
      <p:sp>
        <p:nvSpPr>
          <p:cNvPr id="650" name="Google Shape;650;p61"/>
          <p:cNvSpPr txBox="1"/>
          <p:nvPr/>
        </p:nvSpPr>
        <p:spPr>
          <a:xfrm>
            <a:off x="831100" y="195167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2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61"/>
          <p:cNvSpPr txBox="1"/>
          <p:nvPr/>
        </p:nvSpPr>
        <p:spPr>
          <a:xfrm>
            <a:off x="597675" y="2558600"/>
            <a:ext cx="7965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have a winning strategy for the disjunctive game DG(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iff 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valid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66" name="Google Shape;666;p63"/>
          <p:cNvSpPr txBox="1"/>
          <p:nvPr/>
        </p:nvSpPr>
        <p:spPr>
          <a:xfrm>
            <a:off x="825275" y="205325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Left/Right Opponent/Proponent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7" name="Google Shape;6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835725"/>
            <a:ext cx="7741527" cy="11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73" name="Google Shape;673;p64"/>
          <p:cNvSpPr txBox="1"/>
          <p:nvPr/>
        </p:nvSpPr>
        <p:spPr>
          <a:xfrm>
            <a:off x="794175" y="1903850"/>
            <a:ext cx="457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Your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choices: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branches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My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choices: 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decision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4" name="Google Shape;6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72050"/>
            <a:ext cx="8839204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782550" y="2098050"/>
            <a:ext cx="6702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80" name="Google Shape;680;p65"/>
          <p:cNvSpPr txBox="1"/>
          <p:nvPr/>
        </p:nvSpPr>
        <p:spPr>
          <a:xfrm>
            <a:off x="756800" y="195365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Disjunctive games</a:t>
            </a:r>
            <a:r>
              <a:rPr lang="en" sz="1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contraction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1" name="Google Shape;6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50" y="2740225"/>
            <a:ext cx="7688700" cy="111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87" name="Google Shape;687;p66"/>
          <p:cNvSpPr txBox="1"/>
          <p:nvPr/>
        </p:nvSpPr>
        <p:spPr>
          <a:xfrm>
            <a:off x="812850" y="194740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Fresh nominals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your best strategy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8" name="Google Shape;6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125" y="2571750"/>
            <a:ext cx="7274599" cy="11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388" y="3753800"/>
            <a:ext cx="6182337" cy="12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695" name="Google Shape;695;p67"/>
          <p:cNvSpPr txBox="1"/>
          <p:nvPr/>
        </p:nvSpPr>
        <p:spPr>
          <a:xfrm>
            <a:off x="812825" y="1897600"/>
            <a:ext cx="45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Frame axioms: 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Relational Rules</a:t>
            </a:r>
            <a:endParaRPr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6" name="Google Shape;6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25" y="4008475"/>
            <a:ext cx="2874006" cy="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800" y="2605772"/>
            <a:ext cx="5027199" cy="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875" y="3965745"/>
            <a:ext cx="4158874" cy="9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24" y="2539425"/>
            <a:ext cx="3106524" cy="9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system: Example</a:t>
            </a:r>
            <a:endParaRPr/>
          </a:p>
        </p:txBody>
      </p:sp>
      <p:pic>
        <p:nvPicPr>
          <p:cNvPr id="705" name="Google Shape;7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700" y="3050701"/>
            <a:ext cx="7595350" cy="15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800" y="2139000"/>
            <a:ext cx="31813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8"/>
          <p:cNvSpPr txBox="1"/>
          <p:nvPr/>
        </p:nvSpPr>
        <p:spPr>
          <a:xfrm>
            <a:off x="729450" y="2125350"/>
            <a:ext cx="2784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Collective connectedness 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proof system</a:t>
            </a:r>
            <a:endParaRPr/>
          </a:p>
        </p:txBody>
      </p:sp>
      <p:sp>
        <p:nvSpPr>
          <p:cNvPr id="713" name="Google Shape;713;p69"/>
          <p:cNvSpPr txBox="1"/>
          <p:nvPr/>
        </p:nvSpPr>
        <p:spPr>
          <a:xfrm>
            <a:off x="831100" y="195167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3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69"/>
          <p:cNvSpPr txBox="1"/>
          <p:nvPr/>
        </p:nvSpPr>
        <p:spPr>
          <a:xfrm>
            <a:off x="445275" y="2330000"/>
            <a:ext cx="7965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" sz="17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 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have a winning strategy for the disjunctive game DG(               ) </a:t>
            </a:r>
            <a:r>
              <a:rPr lang="en" sz="17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iff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 is provable in </a:t>
            </a:r>
            <a:r>
              <a:rPr lang="en" sz="17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DS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653" y="2418187"/>
            <a:ext cx="814100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129" y="2688837"/>
            <a:ext cx="814100" cy="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4061600"/>
            <a:ext cx="4508700" cy="7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 txBox="1"/>
          <p:nvPr/>
        </p:nvSpPr>
        <p:spPr>
          <a:xfrm>
            <a:off x="831100" y="3170875"/>
            <a:ext cx="2998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Theorem 4  </a:t>
            </a:r>
            <a:endParaRPr sz="17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69"/>
          <p:cNvSpPr txBox="1"/>
          <p:nvPr/>
        </p:nvSpPr>
        <p:spPr>
          <a:xfrm>
            <a:off x="597675" y="3549200"/>
            <a:ext cx="7965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The following rule is admissible </a:t>
            </a:r>
            <a:r>
              <a:rPr lang="en" sz="17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 </a:t>
            </a:r>
            <a:endParaRPr/>
          </a:p>
        </p:txBody>
      </p:sp>
      <p:pic>
        <p:nvPicPr>
          <p:cNvPr id="725" name="Google Shape;7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67100"/>
            <a:ext cx="566737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0"/>
          <p:cNvSpPr txBox="1"/>
          <p:nvPr/>
        </p:nvSpPr>
        <p:spPr>
          <a:xfrm>
            <a:off x="774300" y="2696425"/>
            <a:ext cx="545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(Globally) adding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new positive or negative links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(Locally) changing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 polarity of one link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70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70"/>
          <p:cNvSpPr txBox="1"/>
          <p:nvPr/>
        </p:nvSpPr>
        <p:spPr>
          <a:xfrm>
            <a:off x="586050" y="4273425"/>
            <a:ext cx="113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Extended 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70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p70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31" name="Google Shape;731;p70"/>
          <p:cNvGrpSpPr/>
          <p:nvPr/>
        </p:nvGrpSpPr>
        <p:grpSpPr>
          <a:xfrm>
            <a:off x="3885150" y="4270475"/>
            <a:ext cx="1183500" cy="590900"/>
            <a:chOff x="3885150" y="4244925"/>
            <a:chExt cx="1183500" cy="590900"/>
          </a:xfrm>
        </p:grpSpPr>
        <p:sp>
          <p:nvSpPr>
            <p:cNvPr id="732" name="Google Shape;732;p70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3" name="Google Shape;733;p70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Provability Game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34" name="Google Shape;734;p70"/>
          <p:cNvSpPr/>
          <p:nvPr/>
        </p:nvSpPr>
        <p:spPr>
          <a:xfrm>
            <a:off x="34493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70"/>
          <p:cNvSpPr/>
          <p:nvPr/>
        </p:nvSpPr>
        <p:spPr>
          <a:xfrm>
            <a:off x="5278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36" name="Google Shape;736;p70"/>
          <p:cNvGrpSpPr/>
          <p:nvPr/>
        </p:nvGrpSpPr>
        <p:grpSpPr>
          <a:xfrm>
            <a:off x="5813975" y="4252075"/>
            <a:ext cx="1183500" cy="590900"/>
            <a:chOff x="3885150" y="4244925"/>
            <a:chExt cx="1183500" cy="590900"/>
          </a:xfrm>
        </p:grpSpPr>
        <p:sp>
          <p:nvSpPr>
            <p:cNvPr id="737" name="Google Shape;737;p70"/>
            <p:cNvSpPr/>
            <p:nvPr/>
          </p:nvSpPr>
          <p:spPr>
            <a:xfrm>
              <a:off x="4016100" y="4244925"/>
              <a:ext cx="921600" cy="585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8" name="Google Shape;738;p70"/>
            <p:cNvSpPr txBox="1"/>
            <p:nvPr/>
          </p:nvSpPr>
          <p:spPr>
            <a:xfrm>
              <a:off x="3885150" y="4250825"/>
              <a:ext cx="1183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Sequent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Calculus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lang="en" b="0">
                <a:solidFill>
                  <a:schemeClr val="accent3"/>
                </a:solidFill>
              </a:rPr>
              <a:t>reconciliation</a:t>
            </a:r>
            <a:r>
              <a:rPr lang="en"/>
              <a:t>  </a:t>
            </a:r>
            <a:endParaRPr/>
          </a:p>
        </p:txBody>
      </p:sp>
      <p:pic>
        <p:nvPicPr>
          <p:cNvPr id="744" name="Google Shape;7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50" y="2451000"/>
            <a:ext cx="30194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700" y="1358475"/>
            <a:ext cx="13716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075" y="2110950"/>
            <a:ext cx="39719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146" y="3455350"/>
            <a:ext cx="3642150" cy="15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53" name="Google Shape;753;p72"/>
          <p:cNvSpPr txBox="1"/>
          <p:nvPr/>
        </p:nvSpPr>
        <p:spPr>
          <a:xfrm>
            <a:off x="790625" y="2363875"/>
            <a:ext cx="6723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concrete scenarios and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meaning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Disjunctive game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validity.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method for obtaining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cut-free sequent system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from the game.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Frame properties as sequent rules. 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4" name="Google Shape;754;p72"/>
          <p:cNvSpPr txBox="1"/>
          <p:nvPr/>
        </p:nvSpPr>
        <p:spPr>
          <a:xfrm>
            <a:off x="986100" y="3561000"/>
            <a:ext cx="53391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Perspectives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Relaxing symmetry.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Games with budget (limiting the changes).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More on automation (strategies and focusing).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3"/>
          <p:cNvSpPr txBox="1">
            <a:spLocks noGrp="1"/>
          </p:cNvSpPr>
          <p:nvPr>
            <p:ph type="title"/>
          </p:nvPr>
        </p:nvSpPr>
        <p:spPr>
          <a:xfrm>
            <a:off x="672469" y="1488662"/>
            <a:ext cx="3647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 dirty="0"/>
              <a:t>Thanks!</a:t>
            </a:r>
            <a:endParaRPr sz="3240" dirty="0"/>
          </a:p>
        </p:txBody>
      </p:sp>
      <p:pic>
        <p:nvPicPr>
          <p:cNvPr id="2" name="Picture 2" descr="Hugo Cadière">
            <a:extLst>
              <a:ext uri="{FF2B5EF4-FFF2-40B4-BE49-F238E27FC236}">
                <a16:creationId xmlns:a16="http://schemas.microsoft.com/office/drawing/2014/main" id="{40E6F030-2E16-2009-2131-5D25D0B40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706" y="232820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ogic ForAll: Why is this a Proof? Luiz Carlos Festschrift">
            <a:extLst>
              <a:ext uri="{FF2B5EF4-FFF2-40B4-BE49-F238E27FC236}">
                <a16:creationId xmlns:a16="http://schemas.microsoft.com/office/drawing/2014/main" id="{7F6A87C6-1E62-E745-888D-0E9FF5994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5" y="2124634"/>
            <a:ext cx="3929529" cy="294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F8CCC920-11D7-EC77-18A8-85511108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3">
            <a:extLst>
              <a:ext uri="{FF2B5EF4-FFF2-40B4-BE49-F238E27FC236}">
                <a16:creationId xmlns:a16="http://schemas.microsoft.com/office/drawing/2014/main" id="{F486EBB3-61E6-4BBC-5CFA-71578CE2C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469" y="1488662"/>
            <a:ext cx="3647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 dirty="0"/>
              <a:t>Thanks!</a:t>
            </a:r>
            <a:endParaRPr sz="3240" dirty="0"/>
          </a:p>
        </p:txBody>
      </p:sp>
      <p:sp>
        <p:nvSpPr>
          <p:cNvPr id="760" name="Google Shape;760;p73">
            <a:extLst>
              <a:ext uri="{FF2B5EF4-FFF2-40B4-BE49-F238E27FC236}">
                <a16:creationId xmlns:a16="http://schemas.microsoft.com/office/drawing/2014/main" id="{8A130298-07A3-0BA8-B4A8-5AC03F5EE69F}"/>
              </a:ext>
            </a:extLst>
          </p:cNvPr>
          <p:cNvSpPr txBox="1"/>
          <p:nvPr/>
        </p:nvSpPr>
        <p:spPr>
          <a:xfrm>
            <a:off x="672469" y="2335710"/>
            <a:ext cx="6858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500" dirty="0">
                <a:solidFill>
                  <a:srgbClr val="E33F0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Leverhulme </a:t>
            </a:r>
            <a:r>
              <a:rPr lang="en-US" sz="1500" dirty="0">
                <a:solidFill>
                  <a:srgbClr val="474747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2024 (</a:t>
            </a:r>
            <a:r>
              <a:rPr lang="en-US" sz="1500" dirty="0">
                <a:solidFill>
                  <a:srgbClr val="10808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ECUMENICAL)</a:t>
            </a:r>
            <a:endParaRPr lang="en-US" sz="1500" dirty="0">
              <a:solidFill>
                <a:srgbClr val="474747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SGR project </a:t>
            </a:r>
            <a:r>
              <a:rPr lang="en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PROMUEVA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" sz="1500" dirty="0" err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Minciencias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NATO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Science for Peace and Security </a:t>
            </a:r>
            <a:r>
              <a:rPr lang="en" sz="15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Programme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project </a:t>
            </a:r>
            <a:r>
              <a:rPr lang="en" sz="15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SymSafe</a:t>
            </a:r>
            <a:endParaRPr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European Union’s </a:t>
            </a:r>
            <a:r>
              <a:rPr lang="en" sz="1500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Horizon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2020 (</a:t>
            </a:r>
            <a:r>
              <a:rPr lang="en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Mosaic</a:t>
            </a:r>
            <a:r>
              <a:rPr lang="en" sz="15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1" name="Google Shape;761;p73">
            <a:extLst>
              <a:ext uri="{FF2B5EF4-FFF2-40B4-BE49-F238E27FC236}">
                <a16:creationId xmlns:a16="http://schemas.microsoft.com/office/drawing/2014/main" id="{A2ABA8B7-6EBA-528F-6CE9-80119F194D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548" y="2744033"/>
            <a:ext cx="1261075" cy="4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3">
            <a:extLst>
              <a:ext uri="{FF2B5EF4-FFF2-40B4-BE49-F238E27FC236}">
                <a16:creationId xmlns:a16="http://schemas.microsoft.com/office/drawing/2014/main" id="{A070A9C1-D350-7F22-B9F9-EC2D989F0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910" y="3653573"/>
            <a:ext cx="524175" cy="5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3">
            <a:extLst>
              <a:ext uri="{FF2B5EF4-FFF2-40B4-BE49-F238E27FC236}">
                <a16:creationId xmlns:a16="http://schemas.microsoft.com/office/drawing/2014/main" id="{941A66F8-8281-C959-E893-4C604FDE55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063" y="3235941"/>
            <a:ext cx="389725" cy="3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3">
            <a:extLst>
              <a:ext uri="{FF2B5EF4-FFF2-40B4-BE49-F238E27FC236}">
                <a16:creationId xmlns:a16="http://schemas.microsoft.com/office/drawing/2014/main" id="{C6DAC388-3BE9-7ECB-1BF8-08BFBCCB5B3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327" y="4314221"/>
            <a:ext cx="2141000" cy="2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8F8F2C-BA8D-E1A6-0010-87BA62050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42" y="2150081"/>
            <a:ext cx="791289" cy="5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2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782550" y="209805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098675"/>
            <a:ext cx="1711526" cy="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782550" y="4006100"/>
            <a:ext cx="537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reflexive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−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are symmetric.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relations do not overlap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xfrm>
            <a:off x="2648066" y="988094"/>
            <a:ext cx="3985815" cy="99417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>
                <a:solidFill>
                  <a:srgbClr val="2F5597"/>
                </a:solidFill>
              </a:defRPr>
            </a:lvl1pPr>
          </a:lstStyle>
          <a:p>
            <a:r>
              <a:rPr dirty="0"/>
              <a:t>Questions</a:t>
            </a:r>
            <a:r>
              <a:rPr lang="pt-BR" dirty="0"/>
              <a:t>?</a:t>
            </a:r>
            <a:endParaRPr dirty="0"/>
          </a:p>
        </p:txBody>
      </p:sp>
      <p:pic>
        <p:nvPicPr>
          <p:cNvPr id="21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628" y="1982267"/>
            <a:ext cx="5072744" cy="2964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782550" y="209805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098675"/>
            <a:ext cx="1711526" cy="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782550" y="4006100"/>
            <a:ext cx="53787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reflexive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R</a:t>
            </a:r>
            <a:r>
              <a:rPr lang="en" sz="1700" baseline="30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−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are symmetric.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These relations do not overlap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4417500" y="4267700"/>
            <a:ext cx="4512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Optional axiom: collectively connectedness </a:t>
            </a:r>
            <a:endParaRPr sz="17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27650" y="1276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PNL Logic 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782550" y="2098050"/>
            <a:ext cx="6702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’s 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for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whenever 𝜙  holds for some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’s 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holds whenever 𝜙  holds </a:t>
            </a: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for all agents</a:t>
            </a:r>
            <a:endParaRPr sz="1700" i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 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friend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700" i="1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700" i="1" baseline="300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disagrees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(is an </a:t>
            </a:r>
            <a:r>
              <a:rPr lang="en" sz="17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enemy</a:t>
            </a: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of) agent </a:t>
            </a:r>
            <a:r>
              <a:rPr lang="en" sz="17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7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2706130"/>
            <a:ext cx="486975" cy="25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75" y="3098675"/>
            <a:ext cx="1711526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075" y="4033550"/>
            <a:ext cx="7395702" cy="9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458" y="1761001"/>
            <a:ext cx="788139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9200" y="2438400"/>
            <a:ext cx="52485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9200" y="2179900"/>
            <a:ext cx="524850" cy="289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Game (truth in a model)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00" y="2081424"/>
            <a:ext cx="2089050" cy="15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300" y="2173425"/>
            <a:ext cx="1016025" cy="10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085" y="2283673"/>
            <a:ext cx="6308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6006972" y="3009750"/>
            <a:ext cx="222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Opponent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 is false over 𝕄</a:t>
            </a:r>
            <a:endParaRPr sz="17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3820663" y="3009750"/>
            <a:ext cx="204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Proponent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 is true over 𝕄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194850" y="3661775"/>
            <a:ext cx="132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 𝕄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2201950" y="4272975"/>
            <a:ext cx="921600" cy="58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180000" y="4355075"/>
            <a:ext cx="55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PNL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2071000" y="4273425"/>
            <a:ext cx="118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Semantic Game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1849150" y="4472125"/>
            <a:ext cx="250500" cy="13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1180</Words>
  <Application>Microsoft Macintosh PowerPoint</Application>
  <PresentationFormat>On-screen Show (16:9)</PresentationFormat>
  <Paragraphs>257</Paragraphs>
  <Slides>60</Slides>
  <Notes>59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Lato</vt:lpstr>
      <vt:lpstr>Raleway</vt:lpstr>
      <vt:lpstr>Arial</vt:lpstr>
      <vt:lpstr>Streamline</vt:lpstr>
      <vt:lpstr>Agreement and disagreement relations</vt:lpstr>
      <vt:lpstr>Agreement and disagreement relations </vt:lpstr>
      <vt:lpstr>Agreement and disagreement relations </vt:lpstr>
      <vt:lpstr>Agreement and disagreement relations </vt:lpstr>
      <vt:lpstr>PNL Logic </vt:lpstr>
      <vt:lpstr>PNL Logic </vt:lpstr>
      <vt:lpstr>PNL Logic </vt:lpstr>
      <vt:lpstr>PNL Logic </vt:lpstr>
      <vt:lpstr>Semantic Game (truth in a model)</vt:lpstr>
      <vt:lpstr>Provability Game (validity)</vt:lpstr>
      <vt:lpstr>Analytic calculus</vt:lpstr>
      <vt:lpstr>Our Contributions</vt:lpstr>
      <vt:lpstr>Semantic Game for PNL</vt:lpstr>
      <vt:lpstr>Semantic Game for PNL</vt:lpstr>
      <vt:lpstr>Semantic Game for PNL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Semantic Game</vt:lpstr>
      <vt:lpstr>An example: Balance (stable configurations)</vt:lpstr>
      <vt:lpstr>An example: Balance (stable configurations)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Dynamics: playing the game</vt:lpstr>
      <vt:lpstr>Semantic Game G𝕄</vt:lpstr>
      <vt:lpstr>Semantic Game G𝕄 </vt:lpstr>
      <vt:lpstr>What about validity?</vt:lpstr>
      <vt:lpstr>What about validity?</vt:lpstr>
      <vt:lpstr>What about validity?</vt:lpstr>
      <vt:lpstr>What about validity?</vt:lpstr>
      <vt:lpstr>What about validity?</vt:lpstr>
      <vt:lpstr>Disjunctive games</vt:lpstr>
      <vt:lpstr>Disjunctive games</vt:lpstr>
      <vt:lpstr>Disjunctive games</vt:lpstr>
      <vt:lpstr>Disjunctive games</vt:lpstr>
      <vt:lpstr>Adequacy</vt:lpstr>
      <vt:lpstr>A proof system</vt:lpstr>
      <vt:lpstr>A proof system</vt:lpstr>
      <vt:lpstr>A proof system</vt:lpstr>
      <vt:lpstr>A proof system</vt:lpstr>
      <vt:lpstr>A proof system</vt:lpstr>
      <vt:lpstr>A proof system: Example</vt:lpstr>
      <vt:lpstr>A proof system</vt:lpstr>
      <vt:lpstr>Dynamics </vt:lpstr>
      <vt:lpstr>Example: reconciliation  </vt:lpstr>
      <vt:lpstr>Conclusion</vt:lpstr>
      <vt:lpstr>Thanks!</vt:lpstr>
      <vt:lpstr>Thanks!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Elaine Pimentel</cp:lastModifiedBy>
  <cp:revision>14</cp:revision>
  <dcterms:modified xsi:type="dcterms:W3CDTF">2024-11-07T00:39:36Z</dcterms:modified>
</cp:coreProperties>
</file>